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data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既存顧客</c:v>
                </c:pt>
              </c:strCache>
            </c:strRef>
          </c:tx>
          <c:spPr>
            <a:solidFill>
              <a:srgbClr val="2F6FED"/>
            </a:solidFill>
            <a:ln w="12700">
              <a:solidFill>
                <a:srgbClr val="FFFFFF"/>
              </a:solidFill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Data!$A$2:$A$5</c:f>
              <c:strCache>
                <c:ptCount val="4"/>
                <c:pt idx="0">
                  <c:v>1Q</c:v>
                </c:pt>
                <c:pt idx="1">
                  <c:v>2Q</c:v>
                </c:pt>
                <c:pt idx="2">
                  <c:v>3Q</c:v>
                </c:pt>
                <c:pt idx="3">
                  <c:v>4Q</c:v>
                </c:pt>
              </c:strCache>
            </c:strRef>
          </c:cat>
          <c:val>
            <c:numRef>
              <c:f>Data!$B$2:$B$5</c:f>
              <c:numCache>
                <c:formatCode>General</c:formatCode>
                <c:ptCount val="4"/>
                <c:pt idx="0">
                  <c:v>820</c:v>
                </c:pt>
                <c:pt idx="1">
                  <c:v>860</c:v>
                </c:pt>
                <c:pt idx="2">
                  <c:v>910</c:v>
                </c:pt>
                <c:pt idx="3">
                  <c:v>950</c:v>
                </c:pt>
              </c:numCache>
            </c:numRef>
          </c:val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新規顧客</c:v>
                </c:pt>
              </c:strCache>
            </c:strRef>
          </c:tx>
          <c:spPr>
            <a:solidFill>
              <a:srgbClr val="F2D9A0"/>
            </a:solidFill>
            <a:ln w="12700">
              <a:solidFill>
                <a:srgbClr val="FFFFFF"/>
              </a:solidFill>
            </a:ln>
          </c:spPr>
          <c:invertIfNegative val="0"/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200" b="1">
                    <a:solidFill>
                      <a:srgbClr val="7A5301"/>
                    </a:solidFill>
                    <a:latin typeface="Yu Gothic"/>
                    <a:ea typeface="Yu Gothic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Data!$A$2:$A$5</c:f>
              <c:strCache>
                <c:ptCount val="4"/>
                <c:pt idx="0">
                  <c:v>1Q</c:v>
                </c:pt>
                <c:pt idx="1">
                  <c:v>2Q</c:v>
                </c:pt>
                <c:pt idx="2">
                  <c:v>3Q</c:v>
                </c:pt>
                <c:pt idx="3">
                  <c:v>4Q</c:v>
                </c:pt>
              </c:strCache>
            </c:strRef>
          </c:cat>
          <c:val>
            <c:numRef>
              <c:f>Data!$C$2:$C$5</c:f>
              <c:numCache>
                <c:formatCode>General</c:formatCode>
                <c:ptCount val="4"/>
                <c:pt idx="0">
                  <c:v>240</c:v>
                </c:pt>
                <c:pt idx="1">
                  <c:v>310</c:v>
                </c:pt>
                <c:pt idx="2">
                  <c:v>280</c:v>
                </c:pt>
                <c:pt idx="3">
                  <c:v>420</c:v>
                </c:pt>
              </c:numCache>
            </c:numRef>
          </c:val>
        </c:ser>
        <c:gapWidth val="70"/>
        <c:overlap val="100"/>
        <c:axId val="10"/>
        <c:axId val="20"/>
      </c:barChart>
      <c:catAx>
        <c:axId val="1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solidFill>
              <a:srgbClr val="8A96A6"/>
            </a:solidFill>
          </a:ln>
        </c:spPr>
        <c:txPr>
          <a:bodyPr/>
          <a:lstStyle/>
          <a:p>
            <a:pPr>
              <a:defRPr sz="1400" b="0">
                <a:solidFill>
                  <a:srgbClr val="172B4D"/>
                </a:solidFill>
                <a:latin typeface="Yu Gothic"/>
                <a:ea typeface="Yu Gothic"/>
              </a:defRPr>
            </a:pPr>
            <a:endParaRPr lang="ja-JP"/>
          </a:p>
        </c:txPr>
        <c:crossAx val="20"/>
        <c:crosses val="autoZero"/>
        <c:auto val="1"/>
        <c:lblAlgn val="ctr"/>
        <c:lblOffset val="100"/>
        <c:noMultiLvlLbl val="0"/>
      </c:catAx>
      <c:valAx>
        <c:axId val="20"/>
        <c:scaling>
          <c:orientation val="minMax"/>
          <c:max val="1500"/>
          <c:min val="0"/>
        </c:scaling>
        <c:delete val="0"/>
        <c:axPos val="l"/>
        <c:majorGridlines>
          <c:spPr>
            <a:ln w="9525">
              <a:solidFill>
                <a:srgbClr val="E3E8EF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 b="0">
                <a:solidFill>
                  <a:srgbClr val="53657C"/>
                </a:solidFill>
                <a:latin typeface="Yu Gothic"/>
                <a:ea typeface="Yu Gothic"/>
              </a:defRPr>
            </a:pPr>
            <a:endParaRPr lang="ja-JP"/>
          </a:p>
        </c:txPr>
        <c:crossAx val="10"/>
        <c:crosses val="autoZero"/>
        <c:crossBetween val="between"/>
        <c:majorUnit val="500"/>
      </c:valAx>
    </c:plotArea>
    <c:legend>
      <c:legendPos val="t"/>
      <c:overlay val="0"/>
      <c:txPr>
        <a:bodyPr/>
        <a:lstStyle/>
        <a:p>
          <a:pPr>
            <a:defRPr sz="1400" b="0">
              <a:solidFill>
                <a:srgbClr val="172B4D"/>
              </a:solidFill>
              <a:latin typeface="Yu Gothic"/>
              <a:ea typeface="Yu Gothic"/>
            </a:defRPr>
          </a:pPr>
          <a:endParaRPr lang="ja-JP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1400" b="0">
          <a:solidFill>
            <a:srgbClr val="172B4D"/>
          </a:solidFill>
          <a:latin typeface="Yu Gothic"/>
          <a:ea typeface="Yu Gothic"/>
        </a:defRPr>
      </a:pPr>
      <a:endParaRPr lang="ja-JP"/>
    </a:p>
  </c:txPr>
  <c:externalData r:id="rId1">
    <c:autoUpdate val="1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457200" y="320040"/>
            <a:ext cx="11247120" cy="68580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2800" b="1">
                <a:solidFill>
                  <a:srgbClr val="172B4D"/>
                </a:solidFill>
                <a:latin typeface="Yu Gothic"/>
                <a:ea typeface="Yu Gothic"/>
              </a:rPr>
              <a:t>四半期別の売上（架空データ）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457200" y="1051560"/>
            <a:ext cx="11247120" cy="41148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1600" b="0">
                <a:solidFill>
                  <a:srgbClr val="53657C"/>
                </a:solidFill>
                <a:latin typeface="Yu Gothic"/>
                <a:ea typeface="Yu Gothic"/>
              </a:rPr>
              <a:t>単位: 万円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457200" y="6126480"/>
            <a:ext cx="11247120" cy="548640"/>
          </a:xfrm>
          <a:prstGeom prst="rect">
            <a:avLst/>
          </a:prstGeom>
          <a:noFill/>
          <a:ln>
            <a:noFill/>
          </a:ln>
        </p:spPr>
        <p:txBody>
          <a:bodyPr wrap="square"/>
          <a:lstStyle/>
          <a:p>
            <a:r>
              <a:rPr lang="ja-JP" sz="1200" b="0">
                <a:solidFill>
                  <a:srgbClr val="53657C"/>
                </a:solidFill>
                <a:latin typeface="Yu Gothic"/>
                <a:ea typeface="Yu Gothic"/>
              </a:rPr>
              <a:t>2026年度・社内集計（架空）</a:t>
            </a:r>
          </a:p>
        </p:txBody>
      </p:sp>
      <p:graphicFrame>
        <p:nvGraphicFramePr>
          <p:cNvPr id="5" name="Chart"/>
          <p:cNvGraphicFramePr/>
          <p:nvPr/>
        </p:nvGraphicFramePr>
        <p:xfrm>
          <a:off x="472288" y="1600200"/>
          <a:ext cx="1124712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gital Sales">
  <a:themeElements>
    <a:clrScheme name="Digital Sales">
      <a:dk1>
        <a:srgbClr val="172B4D"/>
      </a:dk1>
      <a:lt1>
        <a:srgbClr val="FFFFFF"/>
      </a:lt1>
      <a:dk2>
        <a:srgbClr val="53657C"/>
      </a:dk2>
      <a:lt2>
        <a:srgbClr val="F1F5F9"/>
      </a:lt2>
      <a:accent1>
        <a:srgbClr val="2F6FED"/>
      </a:accent1>
      <a:accent2>
        <a:srgbClr val="F6AA00"/>
      </a:accent2>
      <a:accent3>
        <a:srgbClr val="03AF7A"/>
      </a:accent3>
      <a:accent4>
        <a:srgbClr val="990099"/>
      </a:accent4>
      <a:accent5>
        <a:srgbClr val="4DC4FF"/>
      </a:accent5>
      <a:accent6>
        <a:srgbClr val="9AA5B1"/>
      </a:accent6>
      <a:hlink>
        <a:srgbClr val="2F6FED"/>
      </a:hlink>
      <a:folHlink>
        <a:srgbClr val="990099"/>
      </a:folHlink>
    </a:clrScheme>
    <a:fontScheme name="Japanese">
      <a:majorFont>
        <a:latin typeface="Yu Gothic"/>
        <a:ea typeface="Yu Gothic"/>
        <a:cs typeface="Arial"/>
      </a:majorFont>
      <a:minorFont>
        <a:latin typeface="Yu Gothic"/>
        <a:ea typeface="Yu Gothic"/>
        <a:cs typeface="Arial"/>
      </a:minorFont>
    </a:fontScheme>
    <a:fmtScheme name="Standard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