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slides/slide2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4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dat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Service A</c:v>
                </c:pt>
              </c:strCache>
            </c:strRef>
          </c:tx>
          <c:spPr>
            <a:noFill/>
            <a:ln w="28575">
              <a:solidFill>
                <a:srgbClr val="2F6FED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2F6FED"/>
              </a:solidFill>
              <a:ln>
                <a:noFill/>
              </a:ln>
            </c:spPr>
          </c:marker>
          <c:cat>
            <c:strRef>
              <c:f>Data!$A$2:$A$6</c:f>
              <c:strCache>
                <c:ptCount val="5"/>
                <c:pt idx="0">
                  <c:v>Ease of use</c:v>
                </c:pt>
                <c:pt idx="1">
                  <c:v>Features</c:v>
                </c:pt>
                <c:pt idx="2">
                  <c:v>Integrations</c:v>
                </c:pt>
                <c:pt idx="3">
                  <c:v>Support</c:v>
                </c:pt>
                <c:pt idx="4">
                  <c:v>Setup</c:v>
                </c:pt>
              </c:strCache>
            </c:strRef>
          </c:cat>
          <c:val>
            <c:numRef>
              <c:f>Data!$B$2:$B$6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Service B</c:v>
                </c:pt>
              </c:strCache>
            </c:strRef>
          </c:tx>
          <c:spPr>
            <a:noFill/>
            <a:ln w="28575">
              <a:solidFill>
                <a:srgbClr val="172B4D"/>
              </a:solidFill>
              <a:prstDash val="dash"/>
            </a:ln>
          </c:spPr>
          <c:marker>
            <c:symbol val="square"/>
            <c:size val="5"/>
            <c:spPr>
              <a:solidFill>
                <a:srgbClr val="172B4D"/>
              </a:solidFill>
              <a:ln>
                <a:noFill/>
              </a:ln>
            </c:spPr>
          </c:marker>
          <c:cat>
            <c:strRef>
              <c:f>Data!$A$2:$A$6</c:f>
              <c:strCache>
                <c:ptCount val="5"/>
                <c:pt idx="0">
                  <c:v>Ease of use</c:v>
                </c:pt>
                <c:pt idx="1">
                  <c:v>Features</c:v>
                </c:pt>
                <c:pt idx="2">
                  <c:v>Integrations</c:v>
                </c:pt>
                <c:pt idx="3">
                  <c:v>Support</c:v>
                </c:pt>
                <c:pt idx="4">
                  <c:v>Setup</c:v>
                </c:pt>
              </c:strCache>
            </c:strRef>
          </c:cat>
          <c:val>
            <c:numRef>
              <c:f>Data!$C$2:$C$6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</c:ser>
        <c:axId val="10"/>
        <c:axId val="20"/>
      </c:radarChart>
      <c:catAx>
        <c:axId val="1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rgbClr val="172B4D"/>
                </a:solidFill>
                <a:latin typeface="Arial"/>
                <a:ea typeface="Yu Gothic"/>
              </a:defRPr>
            </a:pPr>
            <a:endParaRPr lang="en-US"/>
          </a:p>
        </c:txPr>
        <c:crossAx val="20"/>
        <c:crosses val="autoZero"/>
        <c:auto val="1"/>
        <c:lblAlgn val="ctr"/>
        <c:lblOffset val="100"/>
      </c:catAx>
      <c:valAx>
        <c:axId val="20"/>
        <c:scaling>
          <c:orientation val="minMax"/>
          <c:max val="5"/>
          <c:min val="0"/>
        </c:scaling>
        <c:delete val="0"/>
        <c:axPos val="l"/>
        <c:majorGridlines>
          <c:spPr>
            <a:ln>
              <a:solidFill>
                <a:srgbClr val="D2D9E3"/>
              </a:solidFill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100">
                <a:solidFill>
                  <a:srgbClr val="172B4D"/>
                </a:solidFill>
                <a:latin typeface="Arial"/>
                <a:ea typeface="Yu Gothic"/>
              </a:defRPr>
            </a:pPr>
            <a:endParaRPr lang="en-US"/>
          </a:p>
        </c:txPr>
        <c:crossAx val="10"/>
        <c:crosses val="autoZero"/>
        <c:crossBetween val="between"/>
        <c:majorUnit val="1"/>
      </c:valAx>
    </c:plotArea>
    <c:legend>
      <c:legendPos val="b"/>
      <c:layout/>
      <c:overlay val="0"/>
      <c:txPr>
        <a:bodyPr/>
        <a:lstStyle/>
        <a:p>
          <a:pPr>
            <a:defRPr sz="1400">
              <a:solidFill>
                <a:srgbClr val="172B4D"/>
              </a:solidFill>
              <a:latin typeface="Arial"/>
              <a:ea typeface="Yu Gothic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>
      <a:noFill/>
    </a:ln>
  </c:spPr>
  <c:txPr>
    <a:bodyPr/>
    <a:lstStyle/>
    <a:p>
      <a:pPr>
        <a:defRPr sz="1400">
          <a:solidFill>
            <a:srgbClr val="172B4D"/>
          </a:solidFill>
          <a:latin typeface="Arial"/>
          <a:ea typeface="Yu Gothic"/>
        </a:defRPr>
      </a:pPr>
      <a:endParaRPr lang="en-US"/>
    </a:p>
  </c:txPr>
  <c:externalData r:id="rId1">
    <c:autoUpdate val="1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365760" y="182880"/>
            <a:ext cx="11430000" cy="7772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2600" b="1">
                <a:solidFill>
                  <a:srgbClr val="172B4D"/>
                </a:solidFill>
                <a:latin typeface="Arial"/>
                <a:ea typeface="Yu Gothic"/>
              </a:rPr>
              <a:t>Service comparison (fictional data)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365760" y="640080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100" b="0">
                <a:solidFill>
                  <a:srgbClr val="172B4D"/>
                </a:solidFill>
                <a:latin typeface="Arial"/>
                <a:ea typeface="Yu Gothic"/>
              </a:rPr>
              <a:t>Fictional example data</a:t>
            </a:r>
          </a:p>
        </p:txBody>
      </p:sp>
      <p:graphicFrame>
        <p:nvGraphicFramePr>
          <p:cNvPr id="4" name="Radar 1"/>
          <p:cNvGraphicFramePr/>
          <p:nvPr/>
        </p:nvGraphicFramePr>
        <p:xfrm>
          <a:off x="365760" y="914400"/>
          <a:ext cx="11430000" cy="539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365760" y="18288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2600" b="1">
                <a:solidFill>
                  <a:srgbClr val="172B4D"/>
                </a:solidFill>
                <a:latin typeface="Arial"/>
                <a:ea typeface="Yu Gothic"/>
              </a:rPr>
              <a:t>Category and series reference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365760" y="612648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300" b="0">
                <a:solidFill>
                  <a:srgbClr val="172B4D"/>
                </a:solidFill>
                <a:latin typeface="Arial"/>
                <a:ea typeface="Yu Gothic"/>
              </a:rPr>
              <a:t>Full names are listed here in case PowerPoint shortens chart labels. Update this list if you rename a label.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365760" y="914400"/>
            <a:ext cx="6858000" cy="4572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900" b="0">
                <a:solidFill>
                  <a:srgbClr val="172B4D"/>
                </a:solidFill>
                <a:latin typeface="Arial"/>
                <a:ea typeface="Yu Gothic"/>
              </a:rPr>
              <a:t>Categories (clockwise from the top)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0" y="914400"/>
            <a:ext cx="4297680" cy="4572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900" b="0">
                <a:solidFill>
                  <a:srgbClr val="172B4D"/>
                </a:solidFill>
                <a:latin typeface="Arial"/>
                <a:ea typeface="Yu Gothic"/>
              </a:rPr>
              <a:t>Series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365760" y="146304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1. Ease of use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65760" y="201168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2. Features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65760" y="256032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3. Integrations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365760" y="310896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4. Support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65760" y="365760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5. Setup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498080" y="1463040"/>
            <a:ext cx="4297680" cy="9144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1. Service A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7498080" y="2468880"/>
            <a:ext cx="4297680" cy="9144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en-US" sz="1800" b="0">
                <a:solidFill>
                  <a:srgbClr val="172B4D"/>
                </a:solidFill>
                <a:latin typeface="Arial"/>
                <a:ea typeface="Yu Gothic"/>
              </a:rPr>
              <a:t>2. Service 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gital Sales">
  <a:themeElements>
    <a:clrScheme name="Digital Sales">
      <a:dk1>
        <a:srgbClr val="172B4D"/>
      </a:dk1>
      <a:lt1>
        <a:srgbClr val="FFFFFF"/>
      </a:lt1>
      <a:dk2>
        <a:srgbClr val="53657C"/>
      </a:dk2>
      <a:lt2>
        <a:srgbClr val="F1F5F9"/>
      </a:lt2>
      <a:accent1>
        <a:srgbClr val="2F6FED"/>
      </a:accent1>
      <a:accent2>
        <a:srgbClr val="C2410C"/>
      </a:accent2>
      <a:accent3>
        <a:srgbClr val="03AF7A"/>
      </a:accent3>
      <a:accent4>
        <a:srgbClr val="990099"/>
      </a:accent4>
      <a:accent5>
        <a:srgbClr val="F6AA00"/>
      </a:accent5>
      <a:accent6>
        <a:srgbClr val="53657C"/>
      </a:accent6>
      <a:hlink>
        <a:srgbClr val="2F6FED"/>
      </a:hlink>
      <a:folHlink>
        <a:srgbClr val="990099"/>
      </a:folHlink>
    </a:clrScheme>
    <a:fontScheme name="English">
      <a:majorFont>
        <a:latin typeface="Arial"/>
        <a:ea typeface="Yu Gothic"/>
        <a:cs typeface="Arial"/>
      </a:majorFont>
      <a:minorFont>
        <a:latin typeface="Arial"/>
        <a:ea typeface="Yu Gothic"/>
        <a:cs typeface="Arial"/>
      </a:minorFont>
    </a:fontScheme>
    <a:fmtScheme name="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