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data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pie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bubble3D val="0"/>
            <c:spPr>
              <a:solidFill>
                <a:srgbClr val="172B4D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bubble3D val="0"/>
            <c:spPr>
              <a:solidFill>
                <a:srgbClr val="2F6FED"/>
              </a:solidFill>
              <a:ln w="19050">
                <a:solidFill>
                  <a:srgbClr val="FFFFFF"/>
                </a:solidFill>
              </a:ln>
            </c:spPr>
          </c:dPt>
          <c:dPt>
            <c:idx val="2"/>
            <c:bubble3D val="0"/>
            <c:spPr>
              <a:solidFill>
                <a:srgbClr val="8FB0F5"/>
              </a:solidFill>
              <a:ln w="19050">
                <a:solidFill>
                  <a:srgbClr val="FFFFFF"/>
                </a:solidFill>
              </a:ln>
            </c:spPr>
          </c:dPt>
          <c:dPt>
            <c:idx val="3"/>
            <c:bubble3D val="0"/>
            <c:spPr>
              <a:solidFill>
                <a:srgbClr val="F2D9A0"/>
              </a:solidFill>
              <a:ln w="19050">
                <a:solidFill>
                  <a:srgbClr val="FFFFFF"/>
                </a:solidFill>
              </a:ln>
            </c:spPr>
          </c:dPt>
          <c:dPt>
            <c:idx val="4"/>
            <c:bubble3D val="0"/>
            <c:spPr>
              <a:solidFill>
                <a:srgbClr val="CFDCFB"/>
              </a:solidFill>
              <a:ln w="19050">
                <a:solidFill>
                  <a:srgbClr val="FFFFFF"/>
                </a:solidFill>
              </a:ln>
            </c:spPr>
          </c:dPt>
          <c:dPt>
            <c:idx val="5"/>
            <c:bubble3D val="0"/>
            <c:spPr>
              <a:solidFill>
                <a:srgbClr val="C9D0D9"/>
              </a:solidFill>
              <a:ln w="19050">
                <a:solidFill>
                  <a:srgbClr val="FFFFFF"/>
                </a:solidFill>
              </a:ln>
            </c:spPr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latin typeface="Arial"/>
                      <a:ea typeface="Yu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latin typeface="Arial"/>
                      <a:ea typeface="Yu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400" b="1">
                      <a:solidFill>
                        <a:srgbClr val="172B4D"/>
                      </a:solidFill>
                      <a:latin typeface="Arial"/>
                      <a:ea typeface="Yu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400" b="1">
                      <a:solidFill>
                        <a:srgbClr val="7A5301"/>
                      </a:solidFill>
                      <a:latin typeface="Arial"/>
                      <a:ea typeface="Yu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numFmt formatCode="0%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172B4D"/>
                    </a:solidFill>
                    <a:latin typeface="Arial"/>
                    <a:ea typeface="Yu Gothic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Data!$A$2:$A$7</c:f>
              <c:strCache>
                <c:ptCount val="6"/>
                <c:pt idx="0">
                  <c:v>Ease of use</c:v>
                </c:pt>
                <c:pt idx="1">
                  <c:v>Price</c:v>
                </c:pt>
                <c:pt idx="2">
                  <c:v>Support</c:v>
                </c:pt>
                <c:pt idx="3">
                  <c:v>Features</c:v>
                </c:pt>
                <c:pt idx="4">
                  <c:v>Integrations</c:v>
                </c:pt>
                <c:pt idx="5">
                  <c:v>Other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  <c:pt idx="0">
                  <c:v>126</c:v>
                </c:pt>
                <c:pt idx="1">
                  <c:v>72</c:v>
                </c:pt>
                <c:pt idx="2">
                  <c:v>48</c:v>
                </c:pt>
                <c:pt idx="3">
                  <c:v>33</c:v>
                </c:pt>
                <c:pt idx="4">
                  <c:v>12</c:v>
                </c:pt>
                <c:pt idx="5">
                  <c:v>9</c:v>
                </c:pt>
              </c:numCache>
            </c:numRef>
          </c:val>
        </c:ser>
        <c:firstSliceAng val="0"/>
      </c:pieChart>
    </c:plotArea>
    <c:legend>
      <c:legendPos val="r"/>
      <c:overlay val="0"/>
      <c:txPr>
        <a:bodyPr/>
        <a:lstStyle/>
        <a:p>
          <a:pPr>
            <a:defRPr sz="1400" b="0">
              <a:solidFill>
                <a:srgbClr val="172B4D"/>
              </a:solidFill>
              <a:latin typeface="Arial"/>
              <a:ea typeface="Yu Gothic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1400" b="0">
          <a:solidFill>
            <a:srgbClr val="172B4D"/>
          </a:solidFill>
          <a:latin typeface="Arial"/>
          <a:ea typeface="Yu Gothic"/>
        </a:defRPr>
      </a:pPr>
      <a:endParaRPr lang="en-US"/>
    </a:p>
  </c:txPr>
  <c:externalData r:id="rId1">
    <c:autoUpdate val="1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47120" cy="6858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2800" b="1">
                <a:solidFill>
                  <a:srgbClr val="172B4D"/>
                </a:solidFill>
                <a:latin typeface="Arial"/>
                <a:ea typeface="Yu Gothic"/>
              </a:rPr>
              <a:t>Purchase drivers (sample)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1051560"/>
            <a:ext cx="11247120" cy="41148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600" b="0">
                <a:solidFill>
                  <a:srgbClr val="53657C"/>
                </a:solidFill>
                <a:latin typeface="Arial"/>
                <a:ea typeface="Yu Gothic"/>
              </a:rPr>
              <a:t>Total 300 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457200" y="6126480"/>
            <a:ext cx="1124712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200" b="0">
                <a:solidFill>
                  <a:srgbClr val="53657C"/>
                </a:solidFill>
                <a:latin typeface="Arial"/>
                <a:ea typeface="Yu Gothic"/>
              </a:rPr>
              <a:t>Fictional survey: 300 single-choice responses</a:t>
            </a:r>
          </a:p>
        </p:txBody>
      </p:sp>
      <p:graphicFrame>
        <p:nvGraphicFramePr>
          <p:cNvPr id="5" name="Pie chart"/>
          <p:cNvGraphicFramePr/>
          <p:nvPr/>
        </p:nvGraphicFramePr>
        <p:xfrm>
          <a:off x="1706728" y="1600200"/>
          <a:ext cx="877824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gital Sales">
  <a:themeElements>
    <a:clrScheme name="Digital Sales">
      <a:dk1>
        <a:srgbClr val="172B4D"/>
      </a:dk1>
      <a:lt1>
        <a:srgbClr val="FFFFFF"/>
      </a:lt1>
      <a:dk2>
        <a:srgbClr val="53657C"/>
      </a:dk2>
      <a:lt2>
        <a:srgbClr val="F1F5F9"/>
      </a:lt2>
      <a:accent1>
        <a:srgbClr val="2F6FED"/>
      </a:accent1>
      <a:accent2>
        <a:srgbClr val="F6AA00"/>
      </a:accent2>
      <a:accent3>
        <a:srgbClr val="03AF7A"/>
      </a:accent3>
      <a:accent4>
        <a:srgbClr val="990099"/>
      </a:accent4>
      <a:accent5>
        <a:srgbClr val="4DC4FF"/>
      </a:accent5>
      <a:accent6>
        <a:srgbClr val="9AA5B1"/>
      </a:accent6>
      <a:hlink>
        <a:srgbClr val="2F6FED"/>
      </a:hlink>
      <a:folHlink>
        <a:srgbClr val="990099"/>
      </a:folHlink>
    </a:clrScheme>
    <a:fontScheme name="English">
      <a:majorFont>
        <a:latin typeface="Arial"/>
        <a:ea typeface="Yu Gothic"/>
        <a:cs typeface="Arial"/>
      </a:majorFont>
      <a:minorFont>
        <a:latin typeface="Arial"/>
        <a:ea typeface="Yu Gothic"/>
        <a:cs typeface="Arial"/>
      </a:minorFont>
    </a:fontScheme>
    <a:fmtScheme name="Standar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