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charts/chart1.xml" ContentType="application/vnd.openxmlformats-officedocument.drawingml.chart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2192000" cy="6858000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theme" Target="theme/theme1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data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Data!$B$1</c:f>
              <c:strCache>
                <c:ptCount val="1"/>
                <c:pt idx="0">
                  <c:v>This year</c:v>
                </c:pt>
              </c:strCache>
            </c:strRef>
          </c:tx>
          <c:spPr>
            <a:ln w="34925" cap="rnd">
              <a:solidFill>
                <a:srgbClr val="172B4D"/>
              </a:solidFill>
              <a:round/>
            </a:ln>
          </c:spPr>
          <c:marker>
            <c:symbol val="circle"/>
            <c:size val="8"/>
            <c:spPr>
              <a:solidFill>
                <a:srgbClr val="172B4D"/>
              </a:solidFill>
              <a:ln w="15875">
                <a:solidFill>
                  <a:srgbClr val="FFFFFF"/>
                </a:solidFill>
              </a:ln>
            </c:spPr>
          </c:marker>
          <c:dLbls>
            <c:numFmt formatCode="General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172B4D"/>
                    </a:solidFill>
                    <a:latin typeface="Arial"/>
                    <a:ea typeface="Yu Gothic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Data!$A$2:$A$7</c:f>
              <c:strCache>
                <c:ptCount val="6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  <c:pt idx="3">
                  <c:v>Jul</c:v>
                </c:pt>
                <c:pt idx="4">
                  <c:v>Aug</c:v>
                </c:pt>
                <c:pt idx="5">
                  <c:v>Sep</c:v>
                </c:pt>
              </c:strCache>
            </c:strRef>
          </c:cat>
          <c:val>
            <c:numRef>
              <c:f>Data!$B$2:$B$7</c:f>
              <c:numCache>
                <c:formatCode>General</c:formatCode>
                <c:ptCount val="6"/>
                <c:pt idx="0">
                  <c:v>120</c:v>
                </c:pt>
                <c:pt idx="1">
                  <c:v>135</c:v>
                </c:pt>
                <c:pt idx="2">
                  <c:v>128</c:v>
                </c:pt>
                <c:pt idx="3">
                  <c:v>152</c:v>
                </c:pt>
                <c:pt idx="4">
                  <c:v>141</c:v>
                </c:pt>
                <c:pt idx="5">
                  <c:v>168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Data!$C$1</c:f>
              <c:strCache>
                <c:ptCount val="1"/>
                <c:pt idx="0">
                  <c:v>Last year</c:v>
                </c:pt>
              </c:strCache>
            </c:strRef>
          </c:tx>
          <c:spPr>
            <a:ln w="34925" cap="rnd">
              <a:solidFill>
                <a:srgbClr val="2F6FED"/>
              </a:solidFill>
              <a:round/>
            </a:ln>
          </c:spPr>
          <c:marker>
            <c:symbol val="circle"/>
            <c:size val="8"/>
            <c:spPr>
              <a:solidFill>
                <a:srgbClr val="2F6FED"/>
              </a:solidFill>
              <a:ln w="15875">
                <a:solidFill>
                  <a:srgbClr val="FFFFFF"/>
                </a:solidFill>
              </a:ln>
            </c:spPr>
          </c:marker>
          <c:dLbls>
            <c:numFmt formatCode="General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2F6FED"/>
                    </a:solidFill>
                    <a:latin typeface="Arial"/>
                    <a:ea typeface="Yu Gothic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Data!$A$2:$A$7</c:f>
              <c:strCache>
                <c:ptCount val="6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  <c:pt idx="3">
                  <c:v>Jul</c:v>
                </c:pt>
                <c:pt idx="4">
                  <c:v>Aug</c:v>
                </c:pt>
                <c:pt idx="5">
                  <c:v>Sep</c:v>
                </c:pt>
              </c:strCache>
            </c:strRef>
          </c:cat>
          <c:val>
            <c:numRef>
              <c:f>Data!$C$2:$C$7</c:f>
              <c:numCache>
                <c:formatCode>General</c:formatCode>
                <c:ptCount val="6"/>
                <c:pt idx="0">
                  <c:v>98</c:v>
                </c:pt>
                <c:pt idx="1">
                  <c:v>104</c:v>
                </c:pt>
                <c:pt idx="2">
                  <c:v>110</c:v>
                </c:pt>
                <c:pt idx="3">
                  <c:v>117</c:v>
                </c:pt>
                <c:pt idx="4">
                  <c:v>109</c:v>
                </c:pt>
                <c:pt idx="5">
                  <c:v>125</c:v>
                </c:pt>
              </c:numCache>
            </c:numRef>
          </c:val>
          <c:smooth val="0"/>
        </c:ser>
        <c:marker val="1"/>
        <c:axId val="10"/>
        <c:axId val="20"/>
      </c:lineChart>
      <c:catAx>
        <c:axId val="1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9525">
            <a:solidFill>
              <a:srgbClr val="8A96A6"/>
            </a:solidFill>
          </a:ln>
        </c:spPr>
        <c:txPr>
          <a:bodyPr/>
          <a:lstStyle/>
          <a:p>
            <a:pPr>
              <a:defRPr sz="1400" b="0">
                <a:solidFill>
                  <a:srgbClr val="172B4D"/>
                </a:solidFill>
                <a:latin typeface="Arial"/>
                <a:ea typeface="Yu Gothic"/>
              </a:defRPr>
            </a:pPr>
            <a:endParaRPr lang="en-US"/>
          </a:p>
        </c:txPr>
        <c:crossAx val="20"/>
        <c:crosses val="autoZero"/>
        <c:auto val="1"/>
        <c:lblAlgn val="ctr"/>
        <c:lblOffset val="100"/>
        <c:noMultiLvlLbl val="0"/>
      </c:catAx>
      <c:valAx>
        <c:axId val="20"/>
        <c:scaling>
          <c:orientation val="minMax"/>
          <c:max val="200"/>
          <c:min val="0"/>
        </c:scaling>
        <c:delete val="0"/>
        <c:axPos val="l"/>
        <c:majorGridlines>
          <c:spPr>
            <a:ln w="9525">
              <a:solidFill>
                <a:srgbClr val="E3E8EF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 b="0">
                <a:solidFill>
                  <a:srgbClr val="53657C"/>
                </a:solidFill>
                <a:latin typeface="Arial"/>
                <a:ea typeface="Yu Gothic"/>
              </a:defRPr>
            </a:pPr>
            <a:endParaRPr lang="en-US"/>
          </a:p>
        </c:txPr>
        <c:crossAx val="10"/>
        <c:crosses val="autoZero"/>
        <c:crossBetween val="between"/>
        <c:majorUnit val="50"/>
      </c:valAx>
    </c:plotArea>
    <c:legend>
      <c:legendPos val="t"/>
      <c:overlay val="0"/>
      <c:txPr>
        <a:bodyPr/>
        <a:lstStyle/>
        <a:p>
          <a:pPr>
            <a:defRPr sz="1400" b="0">
              <a:solidFill>
                <a:srgbClr val="172B4D"/>
              </a:solidFill>
              <a:latin typeface="Arial"/>
              <a:ea typeface="Yu Gothic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>
      <a:noFill/>
    </a:ln>
  </c:spPr>
  <c:txPr>
    <a:bodyPr/>
    <a:lstStyle/>
    <a:p>
      <a:pPr>
        <a:defRPr sz="1400" b="0">
          <a:solidFill>
            <a:srgbClr val="172B4D"/>
          </a:solidFill>
          <a:latin typeface="Arial"/>
          <a:ea typeface="Yu Gothic"/>
        </a:defRPr>
      </a:pPr>
      <a:endParaRPr lang="en-US"/>
    </a:p>
  </c:txPr>
  <c:externalData r:id="rId1">
    <c:autoUpdate val="1"/>
  </c:externalData>
</c:chartSpace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47120" cy="68580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/>
          <a:p>
            <a:r>
              <a:rPr lang="en-US" sz="2800" b="1">
                <a:solidFill>
                  <a:srgbClr val="172B4D"/>
                </a:solidFill>
                <a:latin typeface="Arial"/>
                <a:ea typeface="Yu Gothic"/>
              </a:rPr>
              <a:t>Monthly inquiries (sample)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457200" y="6126480"/>
            <a:ext cx="11247120" cy="54864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/>
          <a:p>
            <a:r>
              <a:rPr lang="en-US" sz="1200" b="0">
                <a:solidFill>
                  <a:srgbClr val="53657C"/>
                </a:solidFill>
                <a:latin typeface="Arial"/>
                <a:ea typeface="Yu Gothic"/>
              </a:rPr>
              <a:t>Fictional monthly inquiries: April to September</a:t>
            </a:r>
          </a:p>
        </p:txBody>
      </p:sp>
      <p:graphicFrame>
        <p:nvGraphicFramePr>
          <p:cNvPr id="5" name="Chart"/>
          <p:cNvGraphicFramePr/>
          <p:nvPr/>
        </p:nvGraphicFramePr>
        <p:xfrm>
          <a:off x="472288" y="1143000"/>
          <a:ext cx="1124712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igital Sales">
  <a:themeElements>
    <a:clrScheme name="Digital Sales">
      <a:dk1>
        <a:srgbClr val="172B4D"/>
      </a:dk1>
      <a:lt1>
        <a:srgbClr val="FFFFFF"/>
      </a:lt1>
      <a:dk2>
        <a:srgbClr val="53657C"/>
      </a:dk2>
      <a:lt2>
        <a:srgbClr val="F1F5F9"/>
      </a:lt2>
      <a:accent1>
        <a:srgbClr val="2F6FED"/>
      </a:accent1>
      <a:accent2>
        <a:srgbClr val="F6AA00"/>
      </a:accent2>
      <a:accent3>
        <a:srgbClr val="03AF7A"/>
      </a:accent3>
      <a:accent4>
        <a:srgbClr val="990099"/>
      </a:accent4>
      <a:accent5>
        <a:srgbClr val="4DC4FF"/>
      </a:accent5>
      <a:accent6>
        <a:srgbClr val="9AA5B1"/>
      </a:accent6>
      <a:hlink>
        <a:srgbClr val="2F6FED"/>
      </a:hlink>
      <a:folHlink>
        <a:srgbClr val="990099"/>
      </a:folHlink>
    </a:clrScheme>
    <a:fontScheme name="English">
      <a:majorFont>
        <a:latin typeface="Arial"/>
        <a:ea typeface="Yu Gothic"/>
        <a:cs typeface="Arial"/>
      </a:majorFont>
      <a:minorFont>
        <a:latin typeface="Arial"/>
        <a:ea typeface="Yu Gothic"/>
        <a:cs typeface="Arial"/>
      </a:minorFont>
    </a:fontScheme>
    <a:fmtScheme name="Standard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